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Arimo" panose="020B0604020202020204" charset="0"/>
      <p:regular r:id="rId9"/>
    </p:embeddedFont>
    <p:embeddedFont>
      <p:font typeface="Arimo Bold"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536" y="4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2423"/>
        </a:solidFill>
        <a:effectLst/>
      </p:bgPr>
    </p:bg>
    <p:spTree>
      <p:nvGrpSpPr>
        <p:cNvPr id="1" name=""/>
        <p:cNvGrpSpPr/>
        <p:nvPr/>
      </p:nvGrpSpPr>
      <p:grpSpPr>
        <a:xfrm>
          <a:off x="0" y="0"/>
          <a:ext cx="0" cy="0"/>
          <a:chOff x="0" y="0"/>
          <a:chExt cx="0" cy="0"/>
        </a:xfrm>
      </p:grpSpPr>
      <p:sp>
        <p:nvSpPr>
          <p:cNvPr id="2" name="Freeform 2"/>
          <p:cNvSpPr/>
          <p:nvPr/>
        </p:nvSpPr>
        <p:spPr>
          <a:xfrm>
            <a:off x="16803974" y="9391422"/>
            <a:ext cx="964704" cy="600684"/>
          </a:xfrm>
          <a:custGeom>
            <a:avLst/>
            <a:gdLst/>
            <a:ahLst/>
            <a:cxnLst/>
            <a:rect l="l" t="t" r="r" b="b"/>
            <a:pathLst>
              <a:path w="964704" h="600684">
                <a:moveTo>
                  <a:pt x="0" y="0"/>
                </a:moveTo>
                <a:lnTo>
                  <a:pt x="964704" y="0"/>
                </a:lnTo>
                <a:lnTo>
                  <a:pt x="964704" y="600684"/>
                </a:lnTo>
                <a:lnTo>
                  <a:pt x="0" y="600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6577798" y="516636"/>
            <a:ext cx="1190880" cy="741514"/>
          </a:xfrm>
          <a:custGeom>
            <a:avLst/>
            <a:gdLst/>
            <a:ahLst/>
            <a:cxnLst/>
            <a:rect l="l" t="t" r="r" b="b"/>
            <a:pathLst>
              <a:path w="1190880" h="741514">
                <a:moveTo>
                  <a:pt x="0" y="0"/>
                </a:moveTo>
                <a:lnTo>
                  <a:pt x="1190880" y="0"/>
                </a:lnTo>
                <a:lnTo>
                  <a:pt x="1190880" y="741514"/>
                </a:lnTo>
                <a:lnTo>
                  <a:pt x="0" y="7415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0" y="0"/>
            <a:ext cx="18287998" cy="10286998"/>
          </a:xfrm>
          <a:custGeom>
            <a:avLst/>
            <a:gdLst/>
            <a:ahLst/>
            <a:cxnLst/>
            <a:rect l="l" t="t" r="r" b="b"/>
            <a:pathLst>
              <a:path w="18287998" h="10286998">
                <a:moveTo>
                  <a:pt x="0" y="0"/>
                </a:moveTo>
                <a:lnTo>
                  <a:pt x="18287998" y="0"/>
                </a:lnTo>
                <a:lnTo>
                  <a:pt x="18287998" y="10286998"/>
                </a:lnTo>
                <a:lnTo>
                  <a:pt x="0" y="10286998"/>
                </a:lnTo>
                <a:lnTo>
                  <a:pt x="0" y="0"/>
                </a:lnTo>
                <a:close/>
              </a:path>
            </a:pathLst>
          </a:custGeom>
          <a:blipFill>
            <a:blip r:embed="rId6"/>
            <a:stretch>
              <a:fillRect t="-61" b="-61"/>
            </a:stretch>
          </a:blipFill>
        </p:spPr>
        <p:txBody>
          <a:bodyPr/>
          <a:lstStyle/>
          <a:p>
            <a:endParaRPr lang="en-IN"/>
          </a:p>
        </p:txBody>
      </p:sp>
      <p:sp>
        <p:nvSpPr>
          <p:cNvPr id="5" name="Freeform 5"/>
          <p:cNvSpPr/>
          <p:nvPr/>
        </p:nvSpPr>
        <p:spPr>
          <a:xfrm>
            <a:off x="16577798" y="516636"/>
            <a:ext cx="1190880" cy="741514"/>
          </a:xfrm>
          <a:custGeom>
            <a:avLst/>
            <a:gdLst/>
            <a:ahLst/>
            <a:cxnLst/>
            <a:rect l="l" t="t" r="r" b="b"/>
            <a:pathLst>
              <a:path w="1190880" h="741514">
                <a:moveTo>
                  <a:pt x="0" y="0"/>
                </a:moveTo>
                <a:lnTo>
                  <a:pt x="1190880" y="0"/>
                </a:lnTo>
                <a:lnTo>
                  <a:pt x="1190880" y="741514"/>
                </a:lnTo>
                <a:lnTo>
                  <a:pt x="0" y="7415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1212346" y="5284851"/>
            <a:ext cx="13222224" cy="4650105"/>
          </a:xfrm>
          <a:prstGeom prst="rect">
            <a:avLst/>
          </a:prstGeom>
        </p:spPr>
        <p:txBody>
          <a:bodyPr lIns="0" tIns="0" rIns="0" bIns="0" rtlCol="0" anchor="t">
            <a:spAutoFit/>
          </a:bodyPr>
          <a:lstStyle/>
          <a:p>
            <a:pPr algn="l">
              <a:lnSpc>
                <a:spcPts val="3839"/>
              </a:lnSpc>
            </a:pPr>
            <a:r>
              <a:rPr lang="en-US" sz="3999" u="sng">
                <a:solidFill>
                  <a:srgbClr val="FFFFFF"/>
                </a:solidFill>
                <a:latin typeface="Arimo Bold"/>
                <a:ea typeface="Arimo Bold"/>
                <a:cs typeface="Arimo Bold"/>
                <a:sym typeface="Arimo Bold"/>
              </a:rPr>
              <a:t>Team 14</a:t>
            </a:r>
          </a:p>
          <a:p>
            <a:pPr algn="l">
              <a:lnSpc>
                <a:spcPts val="3359"/>
              </a:lnSpc>
            </a:pPr>
            <a:endParaRPr lang="en-US" sz="3999" u="sng">
              <a:solidFill>
                <a:srgbClr val="FFFFFF"/>
              </a:solidFill>
              <a:latin typeface="Arimo Bold"/>
              <a:ea typeface="Arimo Bold"/>
              <a:cs typeface="Arimo Bold"/>
              <a:sym typeface="Arimo Bold"/>
            </a:endParaRPr>
          </a:p>
          <a:p>
            <a:pPr algn="l">
              <a:lnSpc>
                <a:spcPts val="3359"/>
              </a:lnSpc>
            </a:pPr>
            <a:r>
              <a:rPr lang="en-US" sz="3499">
                <a:solidFill>
                  <a:srgbClr val="FFFFFF"/>
                </a:solidFill>
                <a:latin typeface="Arimo"/>
                <a:ea typeface="Arimo"/>
                <a:cs typeface="Arimo"/>
                <a:sym typeface="Arimo"/>
              </a:rPr>
              <a:t>Tisya Manhas</a:t>
            </a:r>
          </a:p>
          <a:p>
            <a:pPr algn="l">
              <a:lnSpc>
                <a:spcPts val="3359"/>
              </a:lnSpc>
            </a:pPr>
            <a:r>
              <a:rPr lang="en-US" sz="3499">
                <a:solidFill>
                  <a:srgbClr val="FFFFFF"/>
                </a:solidFill>
                <a:latin typeface="Arimo"/>
                <a:ea typeface="Arimo"/>
                <a:cs typeface="Arimo"/>
                <a:sym typeface="Arimo"/>
              </a:rPr>
              <a:t>Anushree Gattani</a:t>
            </a:r>
          </a:p>
          <a:p>
            <a:pPr algn="l">
              <a:lnSpc>
                <a:spcPts val="3359"/>
              </a:lnSpc>
            </a:pPr>
            <a:r>
              <a:rPr lang="en-US" sz="3499">
                <a:solidFill>
                  <a:srgbClr val="FFFFFF"/>
                </a:solidFill>
                <a:latin typeface="Arimo"/>
                <a:ea typeface="Arimo"/>
                <a:cs typeface="Arimo"/>
                <a:sym typeface="Arimo"/>
              </a:rPr>
              <a:t>Divyam Sharma </a:t>
            </a:r>
          </a:p>
          <a:p>
            <a:pPr algn="l">
              <a:lnSpc>
                <a:spcPts val="3359"/>
              </a:lnSpc>
            </a:pPr>
            <a:r>
              <a:rPr lang="en-US" sz="3499">
                <a:solidFill>
                  <a:srgbClr val="FFFFFF"/>
                </a:solidFill>
                <a:latin typeface="Arimo"/>
                <a:ea typeface="Arimo"/>
                <a:cs typeface="Arimo"/>
                <a:sym typeface="Arimo"/>
              </a:rPr>
              <a:t>Viraj Mane</a:t>
            </a:r>
          </a:p>
          <a:p>
            <a:pPr algn="l">
              <a:lnSpc>
                <a:spcPts val="3359"/>
              </a:lnSpc>
            </a:pPr>
            <a:r>
              <a:rPr lang="en-US" sz="3499">
                <a:solidFill>
                  <a:srgbClr val="FFFFFF"/>
                </a:solidFill>
                <a:latin typeface="Arimo"/>
                <a:ea typeface="Arimo"/>
                <a:cs typeface="Arimo"/>
                <a:sym typeface="Arimo"/>
              </a:rPr>
              <a:t>Kanad Kulkarni</a:t>
            </a:r>
          </a:p>
          <a:p>
            <a:pPr algn="l">
              <a:lnSpc>
                <a:spcPts val="3359"/>
              </a:lnSpc>
            </a:pPr>
            <a:r>
              <a:rPr lang="en-US" sz="3499">
                <a:solidFill>
                  <a:srgbClr val="FFFFFF"/>
                </a:solidFill>
                <a:latin typeface="Arimo"/>
                <a:ea typeface="Arimo"/>
                <a:cs typeface="Arimo"/>
                <a:sym typeface="Arimo"/>
              </a:rPr>
              <a:t>Rutika Patil</a:t>
            </a:r>
          </a:p>
          <a:p>
            <a:pPr algn="l">
              <a:lnSpc>
                <a:spcPts val="3359"/>
              </a:lnSpc>
            </a:pPr>
            <a:r>
              <a:rPr lang="en-US" sz="3499">
                <a:solidFill>
                  <a:srgbClr val="FFFFFF"/>
                </a:solidFill>
                <a:latin typeface="Arimo"/>
                <a:ea typeface="Arimo"/>
                <a:cs typeface="Arimo"/>
                <a:sym typeface="Arimo"/>
              </a:rPr>
              <a:t>Ridhi Shende</a:t>
            </a:r>
          </a:p>
          <a:p>
            <a:pPr algn="l">
              <a:lnSpc>
                <a:spcPts val="3359"/>
              </a:lnSpc>
            </a:pPr>
            <a:r>
              <a:rPr lang="en-US" sz="3499">
                <a:solidFill>
                  <a:srgbClr val="FFFFFF"/>
                </a:solidFill>
                <a:latin typeface="Arimo"/>
                <a:ea typeface="Arimo"/>
                <a:cs typeface="Arimo"/>
                <a:sym typeface="Arimo"/>
              </a:rPr>
              <a:t>Nimrat Singh</a:t>
            </a:r>
          </a:p>
          <a:p>
            <a:pPr algn="l">
              <a:lnSpc>
                <a:spcPts val="2879"/>
              </a:lnSpc>
            </a:pPr>
            <a:endParaRPr lang="en-US" sz="3499">
              <a:solidFill>
                <a:srgbClr val="FFFFFF"/>
              </a:solidFill>
              <a:latin typeface="Arimo"/>
              <a:ea typeface="Arimo"/>
              <a:cs typeface="Arimo"/>
              <a:sym typeface="Arimo"/>
            </a:endParaRPr>
          </a:p>
        </p:txBody>
      </p:sp>
      <p:sp>
        <p:nvSpPr>
          <p:cNvPr id="7" name="TextBox 7"/>
          <p:cNvSpPr txBox="1"/>
          <p:nvPr/>
        </p:nvSpPr>
        <p:spPr>
          <a:xfrm>
            <a:off x="3939155" y="1553425"/>
            <a:ext cx="10409689" cy="1001892"/>
          </a:xfrm>
          <a:prstGeom prst="rect">
            <a:avLst/>
          </a:prstGeom>
        </p:spPr>
        <p:txBody>
          <a:bodyPr lIns="0" tIns="0" rIns="0" bIns="0" rtlCol="0" anchor="t">
            <a:spAutoFit/>
          </a:bodyPr>
          <a:lstStyle/>
          <a:p>
            <a:pPr algn="ctr">
              <a:lnSpc>
                <a:spcPts val="7255"/>
              </a:lnSpc>
            </a:pPr>
            <a:r>
              <a:rPr lang="en-US" sz="7557">
                <a:solidFill>
                  <a:srgbClr val="FFFFFF"/>
                </a:solidFill>
                <a:latin typeface="Arimo"/>
                <a:ea typeface="Arimo"/>
                <a:cs typeface="Arimo"/>
                <a:sym typeface="Arimo"/>
              </a:rPr>
              <a:t>Problem Theme 2</a:t>
            </a:r>
          </a:p>
        </p:txBody>
      </p:sp>
      <p:sp>
        <p:nvSpPr>
          <p:cNvPr id="8" name="TextBox 8"/>
          <p:cNvSpPr txBox="1"/>
          <p:nvPr/>
        </p:nvSpPr>
        <p:spPr>
          <a:xfrm>
            <a:off x="6339596" y="3462779"/>
            <a:ext cx="5608808" cy="714375"/>
          </a:xfrm>
          <a:prstGeom prst="rect">
            <a:avLst/>
          </a:prstGeom>
        </p:spPr>
        <p:txBody>
          <a:bodyPr lIns="0" tIns="0" rIns="0" bIns="0" rtlCol="0" anchor="t">
            <a:spAutoFit/>
          </a:bodyPr>
          <a:lstStyle/>
          <a:p>
            <a:pPr algn="ctr">
              <a:lnSpc>
                <a:spcPts val="5399"/>
              </a:lnSpc>
              <a:spcBef>
                <a:spcPct val="0"/>
              </a:spcBef>
            </a:pPr>
            <a:r>
              <a:rPr lang="en-US" sz="4999" u="sng">
                <a:solidFill>
                  <a:srgbClr val="FFFFFF"/>
                </a:solidFill>
                <a:latin typeface="Arimo Bold"/>
                <a:ea typeface="Arimo Bold"/>
                <a:cs typeface="Arimo Bold"/>
                <a:sym typeface="Arimo Bold"/>
              </a:rPr>
              <a:t>Katalyst Chat-Bot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16803974" y="9391422"/>
            <a:ext cx="964704" cy="600684"/>
          </a:xfrm>
          <a:custGeom>
            <a:avLst/>
            <a:gdLst/>
            <a:ahLst/>
            <a:cxnLst/>
            <a:rect l="l" t="t" r="r" b="b"/>
            <a:pathLst>
              <a:path w="964704" h="600684">
                <a:moveTo>
                  <a:pt x="0" y="0"/>
                </a:moveTo>
                <a:lnTo>
                  <a:pt x="964704" y="0"/>
                </a:lnTo>
                <a:lnTo>
                  <a:pt x="964704" y="600684"/>
                </a:lnTo>
                <a:lnTo>
                  <a:pt x="0" y="600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905035" y="2097782"/>
            <a:ext cx="12004960" cy="6706298"/>
          </a:xfrm>
          <a:custGeom>
            <a:avLst/>
            <a:gdLst/>
            <a:ahLst/>
            <a:cxnLst/>
            <a:rect l="l" t="t" r="r" b="b"/>
            <a:pathLst>
              <a:path w="12004960" h="6706298">
                <a:moveTo>
                  <a:pt x="0" y="0"/>
                </a:moveTo>
                <a:lnTo>
                  <a:pt x="12004960" y="0"/>
                </a:lnTo>
                <a:lnTo>
                  <a:pt x="12004960" y="6706298"/>
                </a:lnTo>
                <a:lnTo>
                  <a:pt x="0" y="6706298"/>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406424" y="9648294"/>
            <a:ext cx="365756" cy="475298"/>
          </a:xfrm>
          <a:prstGeom prst="rect">
            <a:avLst/>
          </a:prstGeom>
        </p:spPr>
        <p:txBody>
          <a:bodyPr lIns="0" tIns="0" rIns="0" bIns="0" rtlCol="0" anchor="t">
            <a:spAutoFit/>
          </a:bodyPr>
          <a:lstStyle/>
          <a:p>
            <a:pPr algn="l">
              <a:lnSpc>
                <a:spcPts val="1439"/>
              </a:lnSpc>
            </a:pPr>
            <a:r>
              <a:rPr lang="en-US" sz="1200">
                <a:solidFill>
                  <a:srgbClr val="171717"/>
                </a:solidFill>
                <a:latin typeface="Arimo Bold"/>
                <a:ea typeface="Arimo Bold"/>
                <a:cs typeface="Arimo Bold"/>
                <a:sym typeface="Arimo Bold"/>
              </a:rPr>
              <a:t>4</a:t>
            </a:r>
          </a:p>
        </p:txBody>
      </p:sp>
      <p:sp>
        <p:nvSpPr>
          <p:cNvPr id="5" name="TextBox 5"/>
          <p:cNvSpPr txBox="1"/>
          <p:nvPr/>
        </p:nvSpPr>
        <p:spPr>
          <a:xfrm>
            <a:off x="13348704" y="9648294"/>
            <a:ext cx="2722938" cy="475298"/>
          </a:xfrm>
          <a:prstGeom prst="rect">
            <a:avLst/>
          </a:prstGeom>
        </p:spPr>
        <p:txBody>
          <a:bodyPr lIns="0" tIns="0" rIns="0" bIns="0" rtlCol="0" anchor="t">
            <a:spAutoFit/>
          </a:bodyPr>
          <a:lstStyle/>
          <a:p>
            <a:pPr algn="l">
              <a:lnSpc>
                <a:spcPts val="1439"/>
              </a:lnSpc>
            </a:pPr>
            <a:r>
              <a:rPr lang="en-US" sz="1200">
                <a:solidFill>
                  <a:srgbClr val="171717"/>
                </a:solidFill>
                <a:latin typeface="Arimo"/>
                <a:ea typeface="Arimo"/>
                <a:cs typeface="Arimo"/>
                <a:sym typeface="Arimo"/>
              </a:rPr>
              <a:t>August 20, 2024</a:t>
            </a:r>
          </a:p>
        </p:txBody>
      </p:sp>
      <p:sp>
        <p:nvSpPr>
          <p:cNvPr id="6" name="TextBox 6"/>
          <p:cNvSpPr txBox="1"/>
          <p:nvPr/>
        </p:nvSpPr>
        <p:spPr>
          <a:xfrm>
            <a:off x="1028700" y="1057275"/>
            <a:ext cx="16291276" cy="575310"/>
          </a:xfrm>
          <a:prstGeom prst="rect">
            <a:avLst/>
          </a:prstGeom>
        </p:spPr>
        <p:txBody>
          <a:bodyPr lIns="0" tIns="0" rIns="0" bIns="0" rtlCol="0" anchor="t">
            <a:spAutoFit/>
          </a:bodyPr>
          <a:lstStyle/>
          <a:p>
            <a:pPr algn="l">
              <a:lnSpc>
                <a:spcPts val="4319"/>
              </a:lnSpc>
            </a:pPr>
            <a:r>
              <a:rPr lang="en-US" sz="3999" u="sng">
                <a:solidFill>
                  <a:srgbClr val="171717"/>
                </a:solidFill>
                <a:latin typeface="Arimo Bold"/>
                <a:ea typeface="Arimo Bold"/>
                <a:cs typeface="Arimo Bold"/>
                <a:sym typeface="Arimo Bold"/>
              </a:rPr>
              <a:t>Solution Overview: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16803974" y="9391422"/>
            <a:ext cx="964704" cy="600684"/>
          </a:xfrm>
          <a:custGeom>
            <a:avLst/>
            <a:gdLst/>
            <a:ahLst/>
            <a:cxnLst/>
            <a:rect l="l" t="t" r="r" b="b"/>
            <a:pathLst>
              <a:path w="964704" h="600684">
                <a:moveTo>
                  <a:pt x="0" y="0"/>
                </a:moveTo>
                <a:lnTo>
                  <a:pt x="964704" y="0"/>
                </a:lnTo>
                <a:lnTo>
                  <a:pt x="964704" y="600684"/>
                </a:lnTo>
                <a:lnTo>
                  <a:pt x="0" y="600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473287" y="1961419"/>
            <a:ext cx="13341427" cy="7315931"/>
          </a:xfrm>
          <a:custGeom>
            <a:avLst/>
            <a:gdLst/>
            <a:ahLst/>
            <a:cxnLst/>
            <a:rect l="l" t="t" r="r" b="b"/>
            <a:pathLst>
              <a:path w="13341427" h="7315931">
                <a:moveTo>
                  <a:pt x="0" y="0"/>
                </a:moveTo>
                <a:lnTo>
                  <a:pt x="13341426" y="0"/>
                </a:lnTo>
                <a:lnTo>
                  <a:pt x="13341426" y="7315931"/>
                </a:lnTo>
                <a:lnTo>
                  <a:pt x="0" y="7315931"/>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406424" y="9648294"/>
            <a:ext cx="365756" cy="475298"/>
          </a:xfrm>
          <a:prstGeom prst="rect">
            <a:avLst/>
          </a:prstGeom>
        </p:spPr>
        <p:txBody>
          <a:bodyPr lIns="0" tIns="0" rIns="0" bIns="0" rtlCol="0" anchor="t">
            <a:spAutoFit/>
          </a:bodyPr>
          <a:lstStyle/>
          <a:p>
            <a:pPr algn="l">
              <a:lnSpc>
                <a:spcPts val="1439"/>
              </a:lnSpc>
            </a:pPr>
            <a:r>
              <a:rPr lang="en-US" sz="1200">
                <a:solidFill>
                  <a:srgbClr val="171717"/>
                </a:solidFill>
                <a:latin typeface="Arimo Bold"/>
                <a:ea typeface="Arimo Bold"/>
                <a:cs typeface="Arimo Bold"/>
                <a:sym typeface="Arimo Bold"/>
              </a:rPr>
              <a:t>2</a:t>
            </a:r>
          </a:p>
        </p:txBody>
      </p:sp>
      <p:sp>
        <p:nvSpPr>
          <p:cNvPr id="5" name="TextBox 5"/>
          <p:cNvSpPr txBox="1"/>
          <p:nvPr/>
        </p:nvSpPr>
        <p:spPr>
          <a:xfrm>
            <a:off x="13348704" y="9648294"/>
            <a:ext cx="2722938" cy="475298"/>
          </a:xfrm>
          <a:prstGeom prst="rect">
            <a:avLst/>
          </a:prstGeom>
        </p:spPr>
        <p:txBody>
          <a:bodyPr lIns="0" tIns="0" rIns="0" bIns="0" rtlCol="0" anchor="t">
            <a:spAutoFit/>
          </a:bodyPr>
          <a:lstStyle/>
          <a:p>
            <a:pPr algn="l">
              <a:lnSpc>
                <a:spcPts val="1439"/>
              </a:lnSpc>
            </a:pPr>
            <a:r>
              <a:rPr lang="en-US" sz="1200">
                <a:solidFill>
                  <a:srgbClr val="171717"/>
                </a:solidFill>
                <a:latin typeface="Arimo"/>
                <a:ea typeface="Arimo"/>
                <a:cs typeface="Arimo"/>
                <a:sym typeface="Arimo"/>
              </a:rPr>
              <a:t>August 20, 2024</a:t>
            </a:r>
          </a:p>
        </p:txBody>
      </p:sp>
      <p:sp>
        <p:nvSpPr>
          <p:cNvPr id="6" name="TextBox 6"/>
          <p:cNvSpPr txBox="1"/>
          <p:nvPr/>
        </p:nvSpPr>
        <p:spPr>
          <a:xfrm>
            <a:off x="1028700" y="1057275"/>
            <a:ext cx="16291276" cy="575310"/>
          </a:xfrm>
          <a:prstGeom prst="rect">
            <a:avLst/>
          </a:prstGeom>
        </p:spPr>
        <p:txBody>
          <a:bodyPr lIns="0" tIns="0" rIns="0" bIns="0" rtlCol="0" anchor="t">
            <a:spAutoFit/>
          </a:bodyPr>
          <a:lstStyle/>
          <a:p>
            <a:pPr algn="l">
              <a:lnSpc>
                <a:spcPts val="4319"/>
              </a:lnSpc>
            </a:pPr>
            <a:r>
              <a:rPr lang="en-US" sz="3999" u="sng">
                <a:solidFill>
                  <a:srgbClr val="171717"/>
                </a:solidFill>
                <a:latin typeface="Arimo Bold"/>
                <a:ea typeface="Arimo Bold"/>
                <a:cs typeface="Arimo Bold"/>
                <a:sym typeface="Arimo Bold"/>
              </a:rPr>
              <a:t>Solution Overview: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16803974" y="9391422"/>
            <a:ext cx="964704" cy="600684"/>
          </a:xfrm>
          <a:custGeom>
            <a:avLst/>
            <a:gdLst/>
            <a:ahLst/>
            <a:cxnLst/>
            <a:rect l="l" t="t" r="r" b="b"/>
            <a:pathLst>
              <a:path w="964704" h="600684">
                <a:moveTo>
                  <a:pt x="0" y="0"/>
                </a:moveTo>
                <a:lnTo>
                  <a:pt x="964704" y="0"/>
                </a:lnTo>
                <a:lnTo>
                  <a:pt x="964704" y="600684"/>
                </a:lnTo>
                <a:lnTo>
                  <a:pt x="0" y="6006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 name="TextBox 3"/>
          <p:cNvSpPr txBox="1"/>
          <p:nvPr/>
        </p:nvSpPr>
        <p:spPr>
          <a:xfrm>
            <a:off x="406424" y="9648294"/>
            <a:ext cx="365756" cy="475298"/>
          </a:xfrm>
          <a:prstGeom prst="rect">
            <a:avLst/>
          </a:prstGeom>
        </p:spPr>
        <p:txBody>
          <a:bodyPr lIns="0" tIns="0" rIns="0" bIns="0" rtlCol="0" anchor="t">
            <a:spAutoFit/>
          </a:bodyPr>
          <a:lstStyle/>
          <a:p>
            <a:pPr algn="l">
              <a:lnSpc>
                <a:spcPts val="1439"/>
              </a:lnSpc>
            </a:pPr>
            <a:r>
              <a:rPr lang="en-US" sz="1200">
                <a:solidFill>
                  <a:srgbClr val="171717"/>
                </a:solidFill>
                <a:latin typeface="Arimo Bold"/>
                <a:ea typeface="Arimo Bold"/>
                <a:cs typeface="Arimo Bold"/>
                <a:sym typeface="Arimo Bold"/>
              </a:rPr>
              <a:t>4</a:t>
            </a:r>
          </a:p>
        </p:txBody>
      </p:sp>
      <p:sp>
        <p:nvSpPr>
          <p:cNvPr id="4" name="TextBox 4"/>
          <p:cNvSpPr txBox="1"/>
          <p:nvPr/>
        </p:nvSpPr>
        <p:spPr>
          <a:xfrm>
            <a:off x="13348704" y="9648294"/>
            <a:ext cx="2722938" cy="475298"/>
          </a:xfrm>
          <a:prstGeom prst="rect">
            <a:avLst/>
          </a:prstGeom>
        </p:spPr>
        <p:txBody>
          <a:bodyPr lIns="0" tIns="0" rIns="0" bIns="0" rtlCol="0" anchor="t">
            <a:spAutoFit/>
          </a:bodyPr>
          <a:lstStyle/>
          <a:p>
            <a:pPr algn="l">
              <a:lnSpc>
                <a:spcPts val="1439"/>
              </a:lnSpc>
            </a:pPr>
            <a:r>
              <a:rPr lang="en-US" sz="1200">
                <a:solidFill>
                  <a:srgbClr val="171717"/>
                </a:solidFill>
                <a:latin typeface="Arimo"/>
                <a:ea typeface="Arimo"/>
                <a:cs typeface="Arimo"/>
                <a:sym typeface="Arimo"/>
              </a:rPr>
              <a:t>August 20, 2024</a:t>
            </a:r>
          </a:p>
        </p:txBody>
      </p:sp>
      <p:sp>
        <p:nvSpPr>
          <p:cNvPr id="5" name="TextBox 5"/>
          <p:cNvSpPr txBox="1"/>
          <p:nvPr/>
        </p:nvSpPr>
        <p:spPr>
          <a:xfrm>
            <a:off x="1125850" y="647700"/>
            <a:ext cx="16642828" cy="595884"/>
          </a:xfrm>
          <a:prstGeom prst="rect">
            <a:avLst/>
          </a:prstGeom>
        </p:spPr>
        <p:txBody>
          <a:bodyPr lIns="0" tIns="0" rIns="0" bIns="0" rtlCol="0" anchor="t">
            <a:spAutoFit/>
          </a:bodyPr>
          <a:lstStyle/>
          <a:p>
            <a:pPr algn="l">
              <a:lnSpc>
                <a:spcPts val="4427"/>
              </a:lnSpc>
            </a:pPr>
            <a:r>
              <a:rPr lang="en-US" sz="4099" u="sng" dirty="0">
                <a:solidFill>
                  <a:srgbClr val="171717"/>
                </a:solidFill>
                <a:latin typeface="Arimo Bold"/>
                <a:ea typeface="Arimo Bold"/>
                <a:cs typeface="Arimo Bold"/>
                <a:sym typeface="Arimo Bold"/>
              </a:rPr>
              <a:t>Demo Video</a:t>
            </a:r>
          </a:p>
        </p:txBody>
      </p:sp>
      <p:pic>
        <p:nvPicPr>
          <p:cNvPr id="7" name="Team14">
            <a:hlinkClick r:id="" action="ppaction://media"/>
            <a:extLst>
              <a:ext uri="{FF2B5EF4-FFF2-40B4-BE49-F238E27FC236}">
                <a16:creationId xmlns:a16="http://schemas.microsoft.com/office/drawing/2014/main" id="{6F2F2758-EA41-F29C-4854-CDBCEDB0240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438400" y="1485900"/>
            <a:ext cx="13647861" cy="76769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6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16803974" y="9391422"/>
            <a:ext cx="964704" cy="600684"/>
          </a:xfrm>
          <a:custGeom>
            <a:avLst/>
            <a:gdLst/>
            <a:ahLst/>
            <a:cxnLst/>
            <a:rect l="l" t="t" r="r" b="b"/>
            <a:pathLst>
              <a:path w="964704" h="600684">
                <a:moveTo>
                  <a:pt x="0" y="0"/>
                </a:moveTo>
                <a:lnTo>
                  <a:pt x="964704" y="0"/>
                </a:lnTo>
                <a:lnTo>
                  <a:pt x="964704" y="600684"/>
                </a:lnTo>
                <a:lnTo>
                  <a:pt x="0" y="600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467194" y="2397242"/>
            <a:ext cx="4906341" cy="1321560"/>
          </a:xfrm>
          <a:custGeom>
            <a:avLst/>
            <a:gdLst/>
            <a:ahLst/>
            <a:cxnLst/>
            <a:rect l="l" t="t" r="r" b="b"/>
            <a:pathLst>
              <a:path w="4906341" h="1321560">
                <a:moveTo>
                  <a:pt x="0" y="0"/>
                </a:moveTo>
                <a:lnTo>
                  <a:pt x="4906342" y="0"/>
                </a:lnTo>
                <a:lnTo>
                  <a:pt x="4906342" y="1321560"/>
                </a:lnTo>
                <a:lnTo>
                  <a:pt x="0" y="1321560"/>
                </a:lnTo>
                <a:lnTo>
                  <a:pt x="0" y="0"/>
                </a:lnTo>
                <a:close/>
              </a:path>
            </a:pathLst>
          </a:custGeom>
          <a:blipFill>
            <a:blip r:embed="rId4"/>
            <a:stretch>
              <a:fillRect l="-2092" r="-2092" b="-3621"/>
            </a:stretch>
          </a:blipFill>
        </p:spPr>
        <p:txBody>
          <a:bodyPr/>
          <a:lstStyle/>
          <a:p>
            <a:endParaRPr lang="en-IN"/>
          </a:p>
        </p:txBody>
      </p:sp>
      <p:sp>
        <p:nvSpPr>
          <p:cNvPr id="4" name="Freeform 4"/>
          <p:cNvSpPr/>
          <p:nvPr/>
        </p:nvSpPr>
        <p:spPr>
          <a:xfrm>
            <a:off x="1213054" y="4559131"/>
            <a:ext cx="5160482" cy="1168739"/>
          </a:xfrm>
          <a:custGeom>
            <a:avLst/>
            <a:gdLst/>
            <a:ahLst/>
            <a:cxnLst/>
            <a:rect l="l" t="t" r="r" b="b"/>
            <a:pathLst>
              <a:path w="5160482" h="1168739">
                <a:moveTo>
                  <a:pt x="0" y="0"/>
                </a:moveTo>
                <a:lnTo>
                  <a:pt x="5160482" y="0"/>
                </a:lnTo>
                <a:lnTo>
                  <a:pt x="5160482" y="1168738"/>
                </a:lnTo>
                <a:lnTo>
                  <a:pt x="0" y="1168738"/>
                </a:lnTo>
                <a:lnTo>
                  <a:pt x="0" y="0"/>
                </a:lnTo>
                <a:close/>
              </a:path>
            </a:pathLst>
          </a:custGeom>
          <a:blipFill>
            <a:blip r:embed="rId5"/>
            <a:stretch>
              <a:fillRect t="-195" r="-3480" b="-195"/>
            </a:stretch>
          </a:blipFill>
        </p:spPr>
        <p:txBody>
          <a:bodyPr/>
          <a:lstStyle/>
          <a:p>
            <a:endParaRPr lang="en-IN"/>
          </a:p>
        </p:txBody>
      </p:sp>
      <p:sp>
        <p:nvSpPr>
          <p:cNvPr id="5" name="Freeform 5"/>
          <p:cNvSpPr/>
          <p:nvPr/>
        </p:nvSpPr>
        <p:spPr>
          <a:xfrm>
            <a:off x="12643749" y="4576052"/>
            <a:ext cx="4906341" cy="1178264"/>
          </a:xfrm>
          <a:custGeom>
            <a:avLst/>
            <a:gdLst/>
            <a:ahLst/>
            <a:cxnLst/>
            <a:rect l="l" t="t" r="r" b="b"/>
            <a:pathLst>
              <a:path w="4906341" h="1178264">
                <a:moveTo>
                  <a:pt x="0" y="0"/>
                </a:moveTo>
                <a:lnTo>
                  <a:pt x="4906342" y="0"/>
                </a:lnTo>
                <a:lnTo>
                  <a:pt x="4906342" y="1178264"/>
                </a:lnTo>
                <a:lnTo>
                  <a:pt x="0" y="1178264"/>
                </a:lnTo>
                <a:lnTo>
                  <a:pt x="0" y="0"/>
                </a:lnTo>
                <a:close/>
              </a:path>
            </a:pathLst>
          </a:custGeom>
          <a:blipFill>
            <a:blip r:embed="rId6"/>
            <a:stretch>
              <a:fillRect t="-20252" b="-19444"/>
            </a:stretch>
          </a:blipFill>
        </p:spPr>
        <p:txBody>
          <a:bodyPr/>
          <a:lstStyle/>
          <a:p>
            <a:endParaRPr lang="en-IN"/>
          </a:p>
        </p:txBody>
      </p:sp>
      <p:sp>
        <p:nvSpPr>
          <p:cNvPr id="6" name="Freeform 6"/>
          <p:cNvSpPr/>
          <p:nvPr/>
        </p:nvSpPr>
        <p:spPr>
          <a:xfrm>
            <a:off x="7202686" y="2219037"/>
            <a:ext cx="4611913" cy="1499766"/>
          </a:xfrm>
          <a:custGeom>
            <a:avLst/>
            <a:gdLst/>
            <a:ahLst/>
            <a:cxnLst/>
            <a:rect l="l" t="t" r="r" b="b"/>
            <a:pathLst>
              <a:path w="4611913" h="1499766">
                <a:moveTo>
                  <a:pt x="0" y="0"/>
                </a:moveTo>
                <a:lnTo>
                  <a:pt x="4611913" y="0"/>
                </a:lnTo>
                <a:lnTo>
                  <a:pt x="4611913" y="1499765"/>
                </a:lnTo>
                <a:lnTo>
                  <a:pt x="0" y="1499765"/>
                </a:lnTo>
                <a:lnTo>
                  <a:pt x="0" y="0"/>
                </a:lnTo>
                <a:close/>
              </a:path>
            </a:pathLst>
          </a:custGeom>
          <a:blipFill>
            <a:blip r:embed="rId7"/>
            <a:stretch>
              <a:fillRect t="-1196" b="-11355"/>
            </a:stretch>
          </a:blipFill>
        </p:spPr>
        <p:txBody>
          <a:bodyPr/>
          <a:lstStyle/>
          <a:p>
            <a:endParaRPr lang="en-IN"/>
          </a:p>
        </p:txBody>
      </p:sp>
      <p:sp>
        <p:nvSpPr>
          <p:cNvPr id="7" name="Freeform 7"/>
          <p:cNvSpPr/>
          <p:nvPr/>
        </p:nvSpPr>
        <p:spPr>
          <a:xfrm>
            <a:off x="12643749" y="2318059"/>
            <a:ext cx="4419707" cy="1400744"/>
          </a:xfrm>
          <a:custGeom>
            <a:avLst/>
            <a:gdLst/>
            <a:ahLst/>
            <a:cxnLst/>
            <a:rect l="l" t="t" r="r" b="b"/>
            <a:pathLst>
              <a:path w="4419707" h="1400744">
                <a:moveTo>
                  <a:pt x="0" y="0"/>
                </a:moveTo>
                <a:lnTo>
                  <a:pt x="4419707" y="0"/>
                </a:lnTo>
                <a:lnTo>
                  <a:pt x="4419707" y="1400743"/>
                </a:lnTo>
                <a:lnTo>
                  <a:pt x="0" y="1400743"/>
                </a:lnTo>
                <a:lnTo>
                  <a:pt x="0" y="0"/>
                </a:lnTo>
                <a:close/>
              </a:path>
            </a:pathLst>
          </a:custGeom>
          <a:blipFill>
            <a:blip r:embed="rId8"/>
            <a:stretch>
              <a:fillRect l="-4957" t="-6523" r="-4957" b="-7069"/>
            </a:stretch>
          </a:blipFill>
        </p:spPr>
        <p:txBody>
          <a:bodyPr/>
          <a:lstStyle/>
          <a:p>
            <a:endParaRPr lang="en-IN"/>
          </a:p>
        </p:txBody>
      </p:sp>
      <p:sp>
        <p:nvSpPr>
          <p:cNvPr id="8" name="Freeform 8"/>
          <p:cNvSpPr/>
          <p:nvPr/>
        </p:nvSpPr>
        <p:spPr>
          <a:xfrm>
            <a:off x="7202686" y="6512208"/>
            <a:ext cx="3069162" cy="2746092"/>
          </a:xfrm>
          <a:custGeom>
            <a:avLst/>
            <a:gdLst/>
            <a:ahLst/>
            <a:cxnLst/>
            <a:rect l="l" t="t" r="r" b="b"/>
            <a:pathLst>
              <a:path w="3069162" h="2746092">
                <a:moveTo>
                  <a:pt x="0" y="0"/>
                </a:moveTo>
                <a:lnTo>
                  <a:pt x="3069162" y="0"/>
                </a:lnTo>
                <a:lnTo>
                  <a:pt x="3069162" y="2746092"/>
                </a:lnTo>
                <a:lnTo>
                  <a:pt x="0" y="2746092"/>
                </a:lnTo>
                <a:lnTo>
                  <a:pt x="0" y="0"/>
                </a:lnTo>
                <a:close/>
              </a:path>
            </a:pathLst>
          </a:custGeom>
          <a:blipFill>
            <a:blip r:embed="rId9"/>
            <a:stretch>
              <a:fillRect/>
            </a:stretch>
          </a:blipFill>
        </p:spPr>
        <p:txBody>
          <a:bodyPr/>
          <a:lstStyle/>
          <a:p>
            <a:endParaRPr lang="en-IN"/>
          </a:p>
        </p:txBody>
      </p:sp>
      <p:sp>
        <p:nvSpPr>
          <p:cNvPr id="9" name="Freeform 9"/>
          <p:cNvSpPr/>
          <p:nvPr/>
        </p:nvSpPr>
        <p:spPr>
          <a:xfrm>
            <a:off x="7731278" y="4533837"/>
            <a:ext cx="3554729" cy="1194032"/>
          </a:xfrm>
          <a:custGeom>
            <a:avLst/>
            <a:gdLst/>
            <a:ahLst/>
            <a:cxnLst/>
            <a:rect l="l" t="t" r="r" b="b"/>
            <a:pathLst>
              <a:path w="3554729" h="1194032">
                <a:moveTo>
                  <a:pt x="0" y="0"/>
                </a:moveTo>
                <a:lnTo>
                  <a:pt x="3554729" y="0"/>
                </a:lnTo>
                <a:lnTo>
                  <a:pt x="3554729" y="1194032"/>
                </a:lnTo>
                <a:lnTo>
                  <a:pt x="0" y="1194032"/>
                </a:lnTo>
                <a:lnTo>
                  <a:pt x="0" y="0"/>
                </a:lnTo>
                <a:close/>
              </a:path>
            </a:pathLst>
          </a:custGeom>
          <a:blipFill>
            <a:blip r:embed="rId10"/>
            <a:stretch>
              <a:fillRect t="-4755" r="-2067" b="-4755"/>
            </a:stretch>
          </a:blipFill>
        </p:spPr>
        <p:txBody>
          <a:bodyPr/>
          <a:lstStyle/>
          <a:p>
            <a:endParaRPr lang="en-IN"/>
          </a:p>
        </p:txBody>
      </p:sp>
      <p:sp>
        <p:nvSpPr>
          <p:cNvPr id="10" name="TextBox 10"/>
          <p:cNvSpPr txBox="1"/>
          <p:nvPr/>
        </p:nvSpPr>
        <p:spPr>
          <a:xfrm>
            <a:off x="406424" y="9648294"/>
            <a:ext cx="365756" cy="475298"/>
          </a:xfrm>
          <a:prstGeom prst="rect">
            <a:avLst/>
          </a:prstGeom>
        </p:spPr>
        <p:txBody>
          <a:bodyPr lIns="0" tIns="0" rIns="0" bIns="0" rtlCol="0" anchor="t">
            <a:spAutoFit/>
          </a:bodyPr>
          <a:lstStyle/>
          <a:p>
            <a:pPr algn="l">
              <a:lnSpc>
                <a:spcPts val="1439"/>
              </a:lnSpc>
            </a:pPr>
            <a:r>
              <a:rPr lang="en-US" sz="1200">
                <a:solidFill>
                  <a:srgbClr val="171717"/>
                </a:solidFill>
                <a:latin typeface="Arimo Bold"/>
                <a:ea typeface="Arimo Bold"/>
                <a:cs typeface="Arimo Bold"/>
                <a:sym typeface="Arimo Bold"/>
              </a:rPr>
              <a:t>5</a:t>
            </a:r>
          </a:p>
        </p:txBody>
      </p:sp>
      <p:sp>
        <p:nvSpPr>
          <p:cNvPr id="11" name="TextBox 11"/>
          <p:cNvSpPr txBox="1"/>
          <p:nvPr/>
        </p:nvSpPr>
        <p:spPr>
          <a:xfrm>
            <a:off x="13348704" y="9648294"/>
            <a:ext cx="2722938" cy="475298"/>
          </a:xfrm>
          <a:prstGeom prst="rect">
            <a:avLst/>
          </a:prstGeom>
        </p:spPr>
        <p:txBody>
          <a:bodyPr lIns="0" tIns="0" rIns="0" bIns="0" rtlCol="0" anchor="t">
            <a:spAutoFit/>
          </a:bodyPr>
          <a:lstStyle/>
          <a:p>
            <a:pPr algn="l">
              <a:lnSpc>
                <a:spcPts val="1439"/>
              </a:lnSpc>
            </a:pPr>
            <a:r>
              <a:rPr lang="en-US" sz="1200">
                <a:solidFill>
                  <a:srgbClr val="171717"/>
                </a:solidFill>
                <a:latin typeface="Arimo"/>
                <a:ea typeface="Arimo"/>
                <a:cs typeface="Arimo"/>
                <a:sym typeface="Arimo"/>
              </a:rPr>
              <a:t>August 20, 2024</a:t>
            </a:r>
          </a:p>
        </p:txBody>
      </p:sp>
      <p:sp>
        <p:nvSpPr>
          <p:cNvPr id="12" name="TextBox 12"/>
          <p:cNvSpPr txBox="1"/>
          <p:nvPr/>
        </p:nvSpPr>
        <p:spPr>
          <a:xfrm>
            <a:off x="1028700" y="1057275"/>
            <a:ext cx="16291276" cy="575310"/>
          </a:xfrm>
          <a:prstGeom prst="rect">
            <a:avLst/>
          </a:prstGeom>
        </p:spPr>
        <p:txBody>
          <a:bodyPr lIns="0" tIns="0" rIns="0" bIns="0" rtlCol="0" anchor="t">
            <a:spAutoFit/>
          </a:bodyPr>
          <a:lstStyle/>
          <a:p>
            <a:pPr algn="l">
              <a:lnSpc>
                <a:spcPts val="4319"/>
              </a:lnSpc>
            </a:pPr>
            <a:r>
              <a:rPr lang="en-US" sz="3999" u="sng">
                <a:solidFill>
                  <a:srgbClr val="171717"/>
                </a:solidFill>
                <a:latin typeface="Arimo Bold"/>
                <a:ea typeface="Arimo Bold"/>
                <a:cs typeface="Arimo Bold"/>
                <a:sym typeface="Arimo Bold"/>
              </a:rPr>
              <a:t>Technology Stack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16803974" y="9391422"/>
            <a:ext cx="964704" cy="600684"/>
          </a:xfrm>
          <a:custGeom>
            <a:avLst/>
            <a:gdLst/>
            <a:ahLst/>
            <a:cxnLst/>
            <a:rect l="l" t="t" r="r" b="b"/>
            <a:pathLst>
              <a:path w="964704" h="600684">
                <a:moveTo>
                  <a:pt x="0" y="0"/>
                </a:moveTo>
                <a:lnTo>
                  <a:pt x="964704" y="0"/>
                </a:lnTo>
                <a:lnTo>
                  <a:pt x="964704" y="600684"/>
                </a:lnTo>
                <a:lnTo>
                  <a:pt x="0" y="600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406424" y="9648294"/>
            <a:ext cx="365756" cy="475298"/>
          </a:xfrm>
          <a:prstGeom prst="rect">
            <a:avLst/>
          </a:prstGeom>
        </p:spPr>
        <p:txBody>
          <a:bodyPr lIns="0" tIns="0" rIns="0" bIns="0" rtlCol="0" anchor="t">
            <a:spAutoFit/>
          </a:bodyPr>
          <a:lstStyle/>
          <a:p>
            <a:pPr algn="l">
              <a:lnSpc>
                <a:spcPts val="1439"/>
              </a:lnSpc>
            </a:pPr>
            <a:r>
              <a:rPr lang="en-US" sz="1200">
                <a:solidFill>
                  <a:srgbClr val="171717"/>
                </a:solidFill>
                <a:latin typeface="Arimo Bold"/>
                <a:ea typeface="Arimo Bold"/>
                <a:cs typeface="Arimo Bold"/>
                <a:sym typeface="Arimo Bold"/>
              </a:rPr>
              <a:t>6</a:t>
            </a:r>
          </a:p>
        </p:txBody>
      </p:sp>
      <p:sp>
        <p:nvSpPr>
          <p:cNvPr id="4" name="TextBox 4"/>
          <p:cNvSpPr txBox="1"/>
          <p:nvPr/>
        </p:nvSpPr>
        <p:spPr>
          <a:xfrm>
            <a:off x="13348704" y="9648294"/>
            <a:ext cx="2722938" cy="475298"/>
          </a:xfrm>
          <a:prstGeom prst="rect">
            <a:avLst/>
          </a:prstGeom>
        </p:spPr>
        <p:txBody>
          <a:bodyPr lIns="0" tIns="0" rIns="0" bIns="0" rtlCol="0" anchor="t">
            <a:spAutoFit/>
          </a:bodyPr>
          <a:lstStyle/>
          <a:p>
            <a:pPr algn="l">
              <a:lnSpc>
                <a:spcPts val="1439"/>
              </a:lnSpc>
            </a:pPr>
            <a:r>
              <a:rPr lang="en-US" sz="1200">
                <a:solidFill>
                  <a:srgbClr val="171717"/>
                </a:solidFill>
                <a:latin typeface="Arimo"/>
                <a:ea typeface="Arimo"/>
                <a:cs typeface="Arimo"/>
                <a:sym typeface="Arimo"/>
              </a:rPr>
              <a:t>August 20, 2024</a:t>
            </a:r>
          </a:p>
        </p:txBody>
      </p:sp>
      <p:sp>
        <p:nvSpPr>
          <p:cNvPr id="5" name="TextBox 5"/>
          <p:cNvSpPr txBox="1"/>
          <p:nvPr/>
        </p:nvSpPr>
        <p:spPr>
          <a:xfrm>
            <a:off x="1028700" y="1057275"/>
            <a:ext cx="16291276" cy="575310"/>
          </a:xfrm>
          <a:prstGeom prst="rect">
            <a:avLst/>
          </a:prstGeom>
        </p:spPr>
        <p:txBody>
          <a:bodyPr lIns="0" tIns="0" rIns="0" bIns="0" rtlCol="0" anchor="t">
            <a:spAutoFit/>
          </a:bodyPr>
          <a:lstStyle/>
          <a:p>
            <a:pPr algn="l">
              <a:lnSpc>
                <a:spcPts val="4319"/>
              </a:lnSpc>
            </a:pPr>
            <a:r>
              <a:rPr lang="en-US" sz="3999" u="sng">
                <a:solidFill>
                  <a:srgbClr val="171717"/>
                </a:solidFill>
                <a:latin typeface="Arimo Bold"/>
                <a:ea typeface="Arimo Bold"/>
                <a:cs typeface="Arimo Bold"/>
                <a:sym typeface="Arimo Bold"/>
              </a:rPr>
              <a:t>Future scope</a:t>
            </a:r>
          </a:p>
        </p:txBody>
      </p:sp>
      <p:sp>
        <p:nvSpPr>
          <p:cNvPr id="6" name="TextBox 6"/>
          <p:cNvSpPr txBox="1"/>
          <p:nvPr/>
        </p:nvSpPr>
        <p:spPr>
          <a:xfrm>
            <a:off x="1218396" y="2356333"/>
            <a:ext cx="16291276" cy="5735193"/>
          </a:xfrm>
          <a:prstGeom prst="rect">
            <a:avLst/>
          </a:prstGeom>
        </p:spPr>
        <p:txBody>
          <a:bodyPr lIns="0" tIns="0" rIns="0" bIns="0" rtlCol="0" anchor="t">
            <a:spAutoFit/>
          </a:bodyPr>
          <a:lstStyle/>
          <a:p>
            <a:pPr marL="690881" lvl="1" indent="-345440" algn="l">
              <a:lnSpc>
                <a:spcPts val="3456"/>
              </a:lnSpc>
              <a:buFont typeface="Arial"/>
              <a:buChar char="•"/>
            </a:pPr>
            <a:r>
              <a:rPr lang="en-US" sz="3200">
                <a:solidFill>
                  <a:srgbClr val="171717"/>
                </a:solidFill>
                <a:latin typeface="Arimo"/>
                <a:ea typeface="Arimo"/>
                <a:cs typeface="Arimo"/>
                <a:sym typeface="Arimo"/>
              </a:rPr>
              <a:t>Enhance the chatbot by allowing administrators to add frequently asked but previously unanswered queries to the system prompt. This will enable the bot to continually improve its response accuracy and coverage over time.</a:t>
            </a:r>
          </a:p>
          <a:p>
            <a:pPr algn="l">
              <a:lnSpc>
                <a:spcPts val="3456"/>
              </a:lnSpc>
            </a:pPr>
            <a:endParaRPr lang="en-US" sz="3200">
              <a:solidFill>
                <a:srgbClr val="171717"/>
              </a:solidFill>
              <a:latin typeface="Arimo"/>
              <a:ea typeface="Arimo"/>
              <a:cs typeface="Arimo"/>
              <a:sym typeface="Arimo"/>
            </a:endParaRPr>
          </a:p>
          <a:p>
            <a:pPr marL="690881" lvl="1" indent="-345440" algn="l">
              <a:lnSpc>
                <a:spcPts val="3456"/>
              </a:lnSpc>
              <a:buFont typeface="Arial"/>
              <a:buChar char="•"/>
            </a:pPr>
            <a:r>
              <a:rPr lang="en-US" sz="3200">
                <a:solidFill>
                  <a:srgbClr val="171717"/>
                </a:solidFill>
                <a:latin typeface="Arimo"/>
                <a:ea typeface="Arimo"/>
                <a:cs typeface="Arimo"/>
                <a:sym typeface="Arimo"/>
              </a:rPr>
              <a:t>Incorporate generative AI to suggest probable questions as users type their queries. This feature will help preemptively address common questions and guide users to the most relevant information, improving the overall user experience.</a:t>
            </a:r>
          </a:p>
          <a:p>
            <a:pPr algn="l">
              <a:lnSpc>
                <a:spcPts val="3456"/>
              </a:lnSpc>
            </a:pPr>
            <a:endParaRPr lang="en-US" sz="3200">
              <a:solidFill>
                <a:srgbClr val="171717"/>
              </a:solidFill>
              <a:latin typeface="Arimo"/>
              <a:ea typeface="Arimo"/>
              <a:cs typeface="Arimo"/>
              <a:sym typeface="Arimo"/>
            </a:endParaRPr>
          </a:p>
          <a:p>
            <a:pPr marL="690881" lvl="1" indent="-345440" algn="l">
              <a:lnSpc>
                <a:spcPts val="3456"/>
              </a:lnSpc>
              <a:buFont typeface="Arial"/>
              <a:buChar char="•"/>
            </a:pPr>
            <a:r>
              <a:rPr lang="en-US" sz="3200">
                <a:solidFill>
                  <a:srgbClr val="171717"/>
                </a:solidFill>
                <a:latin typeface="Arimo"/>
                <a:ea typeface="Arimo"/>
                <a:cs typeface="Arimo"/>
                <a:sym typeface="Arimo"/>
              </a:rPr>
              <a:t>Provide Image Recognition Support</a:t>
            </a:r>
          </a:p>
          <a:p>
            <a:pPr algn="l">
              <a:lnSpc>
                <a:spcPts val="3456"/>
              </a:lnSpc>
            </a:pPr>
            <a:endParaRPr lang="en-US" sz="3200">
              <a:solidFill>
                <a:srgbClr val="171717"/>
              </a:solidFill>
              <a:latin typeface="Arimo"/>
              <a:ea typeface="Arimo"/>
              <a:cs typeface="Arimo"/>
              <a:sym typeface="Arimo"/>
            </a:endParaRPr>
          </a:p>
          <a:p>
            <a:pPr marL="690881" lvl="1" indent="-345440" algn="l">
              <a:lnSpc>
                <a:spcPts val="3456"/>
              </a:lnSpc>
              <a:buFont typeface="Arial"/>
              <a:buChar char="•"/>
            </a:pPr>
            <a:r>
              <a:rPr lang="en-US" sz="3200">
                <a:solidFill>
                  <a:srgbClr val="171717"/>
                </a:solidFill>
                <a:latin typeface="Arimo"/>
                <a:ea typeface="Arimo"/>
                <a:cs typeface="Arimo"/>
                <a:sym typeface="Arimo"/>
              </a:rPr>
              <a:t>Provide Voice Command Support</a:t>
            </a:r>
          </a:p>
          <a:p>
            <a:pPr algn="l">
              <a:lnSpc>
                <a:spcPts val="3456"/>
              </a:lnSpc>
            </a:pPr>
            <a:endParaRPr lang="en-US" sz="3200">
              <a:solidFill>
                <a:srgbClr val="171717"/>
              </a:solidFill>
              <a:latin typeface="Arimo"/>
              <a:ea typeface="Arimo"/>
              <a:cs typeface="Arimo"/>
              <a:sym typeface="Arimo"/>
            </a:endParaRPr>
          </a:p>
          <a:p>
            <a:pPr algn="l">
              <a:lnSpc>
                <a:spcPts val="3456"/>
              </a:lnSpc>
            </a:pPr>
            <a:endParaRPr lang="en-US" sz="3200">
              <a:solidFill>
                <a:srgbClr val="171717"/>
              </a:solidFill>
              <a:latin typeface="Arimo"/>
              <a:ea typeface="Arimo"/>
              <a:cs typeface="Arimo"/>
              <a:sym typeface="Arim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42423"/>
        </a:solidFill>
        <a:effectLst/>
      </p:bgPr>
    </p:bg>
    <p:spTree>
      <p:nvGrpSpPr>
        <p:cNvPr id="1" name=""/>
        <p:cNvGrpSpPr/>
        <p:nvPr/>
      </p:nvGrpSpPr>
      <p:grpSpPr>
        <a:xfrm>
          <a:off x="0" y="0"/>
          <a:ext cx="0" cy="0"/>
          <a:chOff x="0" y="0"/>
          <a:chExt cx="0" cy="0"/>
        </a:xfrm>
      </p:grpSpPr>
      <p:sp>
        <p:nvSpPr>
          <p:cNvPr id="2" name="Freeform 2"/>
          <p:cNvSpPr/>
          <p:nvPr/>
        </p:nvSpPr>
        <p:spPr>
          <a:xfrm>
            <a:off x="16803974" y="9391422"/>
            <a:ext cx="964704" cy="600684"/>
          </a:xfrm>
          <a:custGeom>
            <a:avLst/>
            <a:gdLst/>
            <a:ahLst/>
            <a:cxnLst/>
            <a:rect l="l" t="t" r="r" b="b"/>
            <a:pathLst>
              <a:path w="964704" h="600684">
                <a:moveTo>
                  <a:pt x="0" y="0"/>
                </a:moveTo>
                <a:lnTo>
                  <a:pt x="964704" y="0"/>
                </a:lnTo>
                <a:lnTo>
                  <a:pt x="964704" y="600684"/>
                </a:lnTo>
                <a:lnTo>
                  <a:pt x="0" y="600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406424" y="9648294"/>
            <a:ext cx="365756" cy="475298"/>
          </a:xfrm>
          <a:prstGeom prst="rect">
            <a:avLst/>
          </a:prstGeom>
        </p:spPr>
        <p:txBody>
          <a:bodyPr lIns="0" tIns="0" rIns="0" bIns="0" rtlCol="0" anchor="t">
            <a:spAutoFit/>
          </a:bodyPr>
          <a:lstStyle/>
          <a:p>
            <a:pPr algn="l">
              <a:lnSpc>
                <a:spcPts val="1439"/>
              </a:lnSpc>
            </a:pPr>
            <a:r>
              <a:rPr lang="en-US" sz="1200">
                <a:solidFill>
                  <a:srgbClr val="171717"/>
                </a:solidFill>
                <a:latin typeface="Arimo Bold"/>
                <a:ea typeface="Arimo Bold"/>
                <a:cs typeface="Arimo Bold"/>
                <a:sym typeface="Arimo Bold"/>
              </a:rPr>
              <a:t>7</a:t>
            </a:r>
          </a:p>
        </p:txBody>
      </p:sp>
      <p:sp>
        <p:nvSpPr>
          <p:cNvPr id="4" name="TextBox 4"/>
          <p:cNvSpPr txBox="1"/>
          <p:nvPr/>
        </p:nvSpPr>
        <p:spPr>
          <a:xfrm>
            <a:off x="13348704" y="9648294"/>
            <a:ext cx="2722938" cy="475298"/>
          </a:xfrm>
          <a:prstGeom prst="rect">
            <a:avLst/>
          </a:prstGeom>
        </p:spPr>
        <p:txBody>
          <a:bodyPr lIns="0" tIns="0" rIns="0" bIns="0" rtlCol="0" anchor="t">
            <a:spAutoFit/>
          </a:bodyPr>
          <a:lstStyle/>
          <a:p>
            <a:pPr algn="l">
              <a:lnSpc>
                <a:spcPts val="1439"/>
              </a:lnSpc>
            </a:pPr>
            <a:r>
              <a:rPr lang="en-US" sz="1200">
                <a:solidFill>
                  <a:srgbClr val="171717"/>
                </a:solidFill>
                <a:latin typeface="Arimo"/>
                <a:ea typeface="Arimo"/>
                <a:cs typeface="Arimo"/>
                <a:sym typeface="Arimo"/>
              </a:rPr>
              <a:t>August 20, 2024</a:t>
            </a:r>
          </a:p>
        </p:txBody>
      </p:sp>
      <p:sp>
        <p:nvSpPr>
          <p:cNvPr id="5" name="TextBox 5"/>
          <p:cNvSpPr txBox="1"/>
          <p:nvPr/>
        </p:nvSpPr>
        <p:spPr>
          <a:xfrm>
            <a:off x="406424" y="3372863"/>
            <a:ext cx="16642828" cy="3097739"/>
          </a:xfrm>
          <a:prstGeom prst="rect">
            <a:avLst/>
          </a:prstGeom>
        </p:spPr>
        <p:txBody>
          <a:bodyPr lIns="0" tIns="0" rIns="0" bIns="0" rtlCol="0" anchor="t">
            <a:spAutoFit/>
          </a:bodyPr>
          <a:lstStyle/>
          <a:p>
            <a:pPr algn="ctr">
              <a:lnSpc>
                <a:spcPts val="24839"/>
              </a:lnSpc>
            </a:pPr>
            <a:r>
              <a:rPr lang="en-US" sz="22999">
                <a:solidFill>
                  <a:srgbClr val="F7F7F7"/>
                </a:solidFill>
                <a:latin typeface="Arimo"/>
                <a:ea typeface="Arimo"/>
                <a:cs typeface="Arimo"/>
                <a:sym typeface="Arimo"/>
              </a:rPr>
              <a:t>Q&amp;A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147</Words>
  <Application>Microsoft Office PowerPoint</Application>
  <PresentationFormat>Custom</PresentationFormat>
  <Paragraphs>37</Paragraphs>
  <Slides>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Arimo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Theme 2</dc:title>
  <cp:lastModifiedBy>ANUSHREE GATTANI</cp:lastModifiedBy>
  <cp:revision>3</cp:revision>
  <dcterms:created xsi:type="dcterms:W3CDTF">2006-08-16T00:00:00Z</dcterms:created>
  <dcterms:modified xsi:type="dcterms:W3CDTF">2024-08-23T11:42:30Z</dcterms:modified>
  <dc:identifier>DAGOpbvcRG4</dc:identifier>
</cp:coreProperties>
</file>